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7" r:id="rId2"/>
    <p:sldId id="337" r:id="rId3"/>
    <p:sldId id="340" r:id="rId4"/>
    <p:sldId id="335" r:id="rId5"/>
    <p:sldId id="331" r:id="rId6"/>
    <p:sldId id="336" r:id="rId7"/>
    <p:sldId id="338" r:id="rId8"/>
    <p:sldId id="339" r:id="rId9"/>
    <p:sldId id="328" r:id="rId10"/>
    <p:sldId id="341" r:id="rId11"/>
  </p:sldIdLst>
  <p:sldSz cx="9144000" cy="6858000" type="screen4x3"/>
  <p:notesSz cx="6669088" cy="97742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Гончаров Виктор Александрович" initials="ГВА"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84" autoAdjust="0"/>
    <p:restoredTop sz="94676" autoAdjust="0"/>
  </p:normalViewPr>
  <p:slideViewPr>
    <p:cSldViewPr>
      <p:cViewPr>
        <p:scale>
          <a:sx n="80" d="100"/>
          <a:sy n="80" d="100"/>
        </p:scale>
        <p:origin x="-8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cat>
            <c:strRef>
              <c:f>Лист1!$A$2:$A$5</c:f>
              <c:strCache>
                <c:ptCount val="4"/>
                <c:pt idx="0">
                  <c:v>Кв. 1</c:v>
                </c:pt>
                <c:pt idx="1">
                  <c:v>Кв. 2</c:v>
                </c:pt>
                <c:pt idx="2">
                  <c:v>Кв. 3</c:v>
                </c:pt>
                <c:pt idx="3">
                  <c:v>Кв. 4</c:v>
                </c:pt>
              </c:strCache>
            </c:strRef>
          </c:cat>
          <c:val>
            <c:numRef>
              <c:f>Лист1!$B$2:$B$5</c:f>
              <c:numCache>
                <c:formatCode>General</c:formatCode>
                <c:ptCount val="4"/>
                <c:pt idx="0">
                  <c:v>41</c:v>
                </c:pt>
                <c:pt idx="1">
                  <c:v>15</c:v>
                </c:pt>
                <c:pt idx="2">
                  <c:v>17</c:v>
                </c:pt>
                <c:pt idx="3">
                  <c:v>12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baseline="0"/>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0.54966</cdr:x>
      <cdr:y>0.19048</cdr:y>
    </cdr:from>
    <cdr:to>
      <cdr:x>1</cdr:x>
      <cdr:y>0.61905</cdr:y>
    </cdr:to>
    <cdr:sp macro="" textlink="">
      <cdr:nvSpPr>
        <cdr:cNvPr id="4" name="TextBox 3"/>
        <cdr:cNvSpPr txBox="1"/>
      </cdr:nvSpPr>
      <cdr:spPr>
        <a:xfrm xmlns:a="http://schemas.openxmlformats.org/drawingml/2006/main">
          <a:off x="4655245" y="864096"/>
          <a:ext cx="3814087" cy="19442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t>41 % </a:t>
          </a:r>
          <a:r>
            <a:rPr lang="ru-RU" sz="1200" b="1" dirty="0"/>
            <a:t>обращений по </a:t>
          </a:r>
          <a:r>
            <a:rPr lang="ru-RU" sz="1200" b="1" dirty="0" smtClean="0"/>
            <a:t>вопросам электроэнергетики</a:t>
          </a:r>
        </a:p>
        <a:p xmlns:a="http://schemas.openxmlformats.org/drawingml/2006/main">
          <a:r>
            <a:rPr lang="ru-RU" sz="1200" b="1" dirty="0" smtClean="0"/>
            <a:t>(проблемы технического состояния и эксплуатации</a:t>
          </a:r>
        </a:p>
        <a:p xmlns:a="http://schemas.openxmlformats.org/drawingml/2006/main">
          <a:r>
            <a:rPr lang="ru-RU" sz="1200" b="1" dirty="0" smtClean="0"/>
            <a:t>электроустановок в жилых домах, дачных поселках,</a:t>
          </a:r>
        </a:p>
        <a:p xmlns:a="http://schemas.openxmlformats.org/drawingml/2006/main">
          <a:r>
            <a:rPr lang="ru-RU" sz="1200" b="1" dirty="0" smtClean="0"/>
            <a:t>отключения </a:t>
          </a:r>
          <a:r>
            <a:rPr lang="ru-RU" sz="1200" b="1" dirty="0"/>
            <a:t>и перерывы </a:t>
          </a:r>
          <a:r>
            <a:rPr lang="ru-RU" sz="1200" b="1" dirty="0" smtClean="0"/>
            <a:t>в электроснабжении,</a:t>
          </a:r>
        </a:p>
        <a:p xmlns:a="http://schemas.openxmlformats.org/drawingml/2006/main">
          <a:r>
            <a:rPr lang="ru-RU" sz="1200" b="1" dirty="0" smtClean="0"/>
            <a:t>несоблюдение требований по содержанию</a:t>
          </a:r>
        </a:p>
        <a:p xmlns:a="http://schemas.openxmlformats.org/drawingml/2006/main">
          <a:r>
            <a:rPr lang="ru-RU" sz="1200" b="1" dirty="0" smtClean="0"/>
            <a:t>охранных зон ЛЭП, проведение несанкционированных</a:t>
          </a:r>
        </a:p>
        <a:p xmlns:a="http://schemas.openxmlformats.org/drawingml/2006/main">
          <a:r>
            <a:rPr lang="ru-RU" sz="1200" b="1" dirty="0" smtClean="0"/>
            <a:t>работ в охранных зонах объектов электросетевого</a:t>
          </a:r>
        </a:p>
        <a:p xmlns:a="http://schemas.openxmlformats.org/drawingml/2006/main">
          <a:r>
            <a:rPr lang="ru-RU" sz="1200" b="1" dirty="0" smtClean="0"/>
            <a:t> хозяйства, неудовлетворительное теплоснабжение</a:t>
          </a:r>
        </a:p>
        <a:p xmlns:a="http://schemas.openxmlformats.org/drawingml/2006/main">
          <a:r>
            <a:rPr lang="ru-RU" sz="1200" b="1" dirty="0" smtClean="0"/>
            <a:t>жилого </a:t>
          </a:r>
          <a:r>
            <a:rPr lang="ru-RU" sz="1200" b="1" dirty="0"/>
            <a:t>фонда)</a:t>
          </a:r>
        </a:p>
      </cdr:txBody>
    </cdr:sp>
  </cdr:relSizeAnchor>
  <cdr:relSizeAnchor xmlns:cdr="http://schemas.openxmlformats.org/drawingml/2006/chartDrawing">
    <cdr:from>
      <cdr:x>0.04251</cdr:x>
      <cdr:y>0.12698</cdr:y>
    </cdr:from>
    <cdr:to>
      <cdr:x>0.42511</cdr:x>
      <cdr:y>0.32855</cdr:y>
    </cdr:to>
    <cdr:sp macro="" textlink="">
      <cdr:nvSpPr>
        <cdr:cNvPr id="10" name="TextBox 9"/>
        <cdr:cNvSpPr txBox="1"/>
      </cdr:nvSpPr>
      <cdr:spPr>
        <a:xfrm xmlns:a="http://schemas.openxmlformats.org/drawingml/2006/main">
          <a:off x="360040" y="576064"/>
          <a:ext cx="324036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0.16154</cdr:x>
      <cdr:y>0.15873</cdr:y>
    </cdr:from>
    <cdr:to>
      <cdr:x>0.26951</cdr:x>
      <cdr:y>0.3603</cdr:y>
    </cdr:to>
    <cdr:sp macro="" textlink="">
      <cdr:nvSpPr>
        <cdr:cNvPr id="11" name="TextBox 10"/>
        <cdr:cNvSpPr txBox="1"/>
      </cdr:nvSpPr>
      <cdr:spPr>
        <a:xfrm xmlns:a="http://schemas.openxmlformats.org/drawingml/2006/main">
          <a:off x="1368152" y="72008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0.017</cdr:x>
      <cdr:y>0.01587</cdr:y>
    </cdr:from>
    <cdr:to>
      <cdr:x>0.42511</cdr:x>
      <cdr:y>0.20635</cdr:y>
    </cdr:to>
    <cdr:sp macro="" textlink="">
      <cdr:nvSpPr>
        <cdr:cNvPr id="12" name="TextBox 11"/>
        <cdr:cNvSpPr txBox="1"/>
      </cdr:nvSpPr>
      <cdr:spPr>
        <a:xfrm xmlns:a="http://schemas.openxmlformats.org/drawingml/2006/main">
          <a:off x="144016" y="72008"/>
          <a:ext cx="3456384" cy="8640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t>12 % обращений по вопросам  строительства</a:t>
          </a:r>
        </a:p>
        <a:p xmlns:a="http://schemas.openxmlformats.org/drawingml/2006/main">
          <a:r>
            <a:rPr lang="ru-RU" sz="1200" b="1" dirty="0" smtClean="0"/>
            <a:t>(несоблюдение требований законодательства, </a:t>
          </a:r>
        </a:p>
        <a:p xmlns:a="http://schemas.openxmlformats.org/drawingml/2006/main">
          <a:r>
            <a:rPr lang="ru-RU" sz="1200" b="1" dirty="0" smtClean="0"/>
            <a:t>нарушение иных нормативных правовых актов</a:t>
          </a:r>
        </a:p>
        <a:p xmlns:a="http://schemas.openxmlformats.org/drawingml/2006/main">
          <a:r>
            <a:rPr lang="ru-RU" sz="1200" b="1" dirty="0"/>
            <a:t>п</a:t>
          </a:r>
          <a:r>
            <a:rPr lang="ru-RU" sz="1200" b="1" dirty="0" smtClean="0"/>
            <a:t>ри строительстве и реконструкции объектов)</a:t>
          </a:r>
          <a:endParaRPr lang="ru-RU" sz="1200" b="1" dirty="0"/>
        </a:p>
      </cdr:txBody>
    </cdr:sp>
  </cdr:relSizeAnchor>
  <cdr:relSizeAnchor xmlns:cdr="http://schemas.openxmlformats.org/drawingml/2006/chartDrawing">
    <cdr:from>
      <cdr:x>0.17004</cdr:x>
      <cdr:y>0.09524</cdr:y>
    </cdr:from>
    <cdr:to>
      <cdr:x>0.27801</cdr:x>
      <cdr:y>0.2968</cdr:y>
    </cdr:to>
    <cdr:sp macro="" textlink="">
      <cdr:nvSpPr>
        <cdr:cNvPr id="13" name="TextBox 12"/>
        <cdr:cNvSpPr txBox="1"/>
      </cdr:nvSpPr>
      <cdr:spPr>
        <a:xfrm xmlns:a="http://schemas.openxmlformats.org/drawingml/2006/main">
          <a:off x="1440160" y="4320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0.03459</cdr:x>
      <cdr:y>0.34921</cdr:y>
    </cdr:from>
    <cdr:to>
      <cdr:x>0.3911</cdr:x>
      <cdr:y>0.55077</cdr:y>
    </cdr:to>
    <cdr:sp macro="" textlink="">
      <cdr:nvSpPr>
        <cdr:cNvPr id="14" name="TextBox 13"/>
        <cdr:cNvSpPr txBox="1"/>
      </cdr:nvSpPr>
      <cdr:spPr>
        <a:xfrm xmlns:a="http://schemas.openxmlformats.org/drawingml/2006/main">
          <a:off x="292992" y="1584176"/>
          <a:ext cx="301937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0.05101</cdr:x>
      <cdr:y>0.50794</cdr:y>
    </cdr:from>
    <cdr:to>
      <cdr:x>0.26951</cdr:x>
      <cdr:y>0.7095</cdr:y>
    </cdr:to>
    <cdr:sp macro="" textlink="">
      <cdr:nvSpPr>
        <cdr:cNvPr id="17" name="TextBox 16"/>
        <cdr:cNvSpPr txBox="1"/>
      </cdr:nvSpPr>
      <cdr:spPr>
        <a:xfrm xmlns:a="http://schemas.openxmlformats.org/drawingml/2006/main">
          <a:off x="432048" y="2304256"/>
          <a:ext cx="185050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0.17855</cdr:x>
      <cdr:y>0.4127</cdr:y>
    </cdr:from>
    <cdr:to>
      <cdr:x>0.28651</cdr:x>
      <cdr:y>0.61426</cdr:y>
    </cdr:to>
    <cdr:sp macro="" textlink="">
      <cdr:nvSpPr>
        <cdr:cNvPr id="18" name="TextBox 17"/>
        <cdr:cNvSpPr txBox="1"/>
      </cdr:nvSpPr>
      <cdr:spPr>
        <a:xfrm xmlns:a="http://schemas.openxmlformats.org/drawingml/2006/main">
          <a:off x="1512168" y="18722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0.20405</cdr:x>
      <cdr:y>0.4127</cdr:y>
    </cdr:from>
    <cdr:to>
      <cdr:x>0.31202</cdr:x>
      <cdr:y>0.61426</cdr:y>
    </cdr:to>
    <cdr:sp macro="" textlink="">
      <cdr:nvSpPr>
        <cdr:cNvPr id="20" name="TextBox 19"/>
        <cdr:cNvSpPr txBox="1"/>
      </cdr:nvSpPr>
      <cdr:spPr>
        <a:xfrm xmlns:a="http://schemas.openxmlformats.org/drawingml/2006/main">
          <a:off x="1728192" y="187220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0.17004</cdr:x>
      <cdr:y>0.47619</cdr:y>
    </cdr:from>
    <cdr:to>
      <cdr:x>0.27801</cdr:x>
      <cdr:y>0.67776</cdr:y>
    </cdr:to>
    <cdr:sp macro="" textlink="">
      <cdr:nvSpPr>
        <cdr:cNvPr id="15" name="TextBox 14"/>
        <cdr:cNvSpPr txBox="1"/>
      </cdr:nvSpPr>
      <cdr:spPr>
        <a:xfrm xmlns:a="http://schemas.openxmlformats.org/drawingml/2006/main">
          <a:off x="1440160" y="21602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0.03459</cdr:x>
      <cdr:y>0.4127</cdr:y>
    </cdr:from>
    <cdr:to>
      <cdr:x>0.40811</cdr:x>
      <cdr:y>0.65079</cdr:y>
    </cdr:to>
    <cdr:sp macro="" textlink="">
      <cdr:nvSpPr>
        <cdr:cNvPr id="21" name="TextBox 20"/>
        <cdr:cNvSpPr txBox="1"/>
      </cdr:nvSpPr>
      <cdr:spPr>
        <a:xfrm xmlns:a="http://schemas.openxmlformats.org/drawingml/2006/main">
          <a:off x="292993" y="1872208"/>
          <a:ext cx="3163391" cy="10801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200" b="1" dirty="0" smtClean="0"/>
        </a:p>
        <a:p xmlns:a="http://schemas.openxmlformats.org/drawingml/2006/main">
          <a:endParaRPr lang="ru-RU" sz="1200" b="1" dirty="0" smtClean="0"/>
        </a:p>
        <a:p xmlns:a="http://schemas.openxmlformats.org/drawingml/2006/main">
          <a:r>
            <a:rPr lang="ru-RU" sz="1200" b="1" dirty="0" smtClean="0"/>
            <a:t>17 % обращений по вопросам эксплуатации </a:t>
          </a:r>
        </a:p>
        <a:p xmlns:a="http://schemas.openxmlformats.org/drawingml/2006/main">
          <a:r>
            <a:rPr lang="ru-RU" sz="1200" b="1" dirty="0" smtClean="0"/>
            <a:t>подъемных сооружений (лифты, краны)</a:t>
          </a:r>
          <a:endParaRPr lang="ru-RU" sz="1200" b="1" dirty="0"/>
        </a:p>
      </cdr:txBody>
    </cdr:sp>
  </cdr:relSizeAnchor>
  <cdr:relSizeAnchor xmlns:cdr="http://schemas.openxmlformats.org/drawingml/2006/chartDrawing">
    <cdr:from>
      <cdr:x>0.03459</cdr:x>
      <cdr:y>0.79365</cdr:y>
    </cdr:from>
    <cdr:to>
      <cdr:x>0.43361</cdr:x>
      <cdr:y>0.99522</cdr:y>
    </cdr:to>
    <cdr:sp macro="" textlink="">
      <cdr:nvSpPr>
        <cdr:cNvPr id="23" name="TextBox 22"/>
        <cdr:cNvSpPr txBox="1"/>
      </cdr:nvSpPr>
      <cdr:spPr>
        <a:xfrm xmlns:a="http://schemas.openxmlformats.org/drawingml/2006/main">
          <a:off x="292993" y="3600400"/>
          <a:ext cx="337941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0.18705</cdr:x>
      <cdr:y>0.79844</cdr:y>
    </cdr:from>
    <cdr:to>
      <cdr:x>0.29501</cdr:x>
      <cdr:y>1</cdr:y>
    </cdr:to>
    <cdr:sp macro="" textlink="">
      <cdr:nvSpPr>
        <cdr:cNvPr id="26" name="TextBox 25"/>
        <cdr:cNvSpPr txBox="1"/>
      </cdr:nvSpPr>
      <cdr:spPr>
        <a:xfrm xmlns:a="http://schemas.openxmlformats.org/drawingml/2006/main">
          <a:off x="1584176" y="40324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0.22956</cdr:x>
      <cdr:y>0.79844</cdr:y>
    </cdr:from>
    <cdr:to>
      <cdr:x>0.33753</cdr:x>
      <cdr:y>1</cdr:y>
    </cdr:to>
    <cdr:sp macro="" textlink="">
      <cdr:nvSpPr>
        <cdr:cNvPr id="27" name="TextBox 26"/>
        <cdr:cNvSpPr txBox="1"/>
      </cdr:nvSpPr>
      <cdr:spPr>
        <a:xfrm xmlns:a="http://schemas.openxmlformats.org/drawingml/2006/main">
          <a:off x="1944216" y="38884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0.12874</cdr:x>
      <cdr:y>0.79844</cdr:y>
    </cdr:from>
    <cdr:to>
      <cdr:x>0.41405</cdr:x>
      <cdr:y>1</cdr:y>
    </cdr:to>
    <cdr:sp macro="" textlink="">
      <cdr:nvSpPr>
        <cdr:cNvPr id="28" name="TextBox 27"/>
        <cdr:cNvSpPr txBox="1"/>
      </cdr:nvSpPr>
      <cdr:spPr>
        <a:xfrm xmlns:a="http://schemas.openxmlformats.org/drawingml/2006/main">
          <a:off x="1090360" y="3622104"/>
          <a:ext cx="2416328"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0.06802</cdr:x>
      <cdr:y>0.79844</cdr:y>
    </cdr:from>
    <cdr:to>
      <cdr:x>0.17598</cdr:x>
      <cdr:y>1</cdr:y>
    </cdr:to>
    <cdr:sp macro="" textlink="">
      <cdr:nvSpPr>
        <cdr:cNvPr id="32" name="TextBox 31"/>
        <cdr:cNvSpPr txBox="1"/>
      </cdr:nvSpPr>
      <cdr:spPr>
        <a:xfrm xmlns:a="http://schemas.openxmlformats.org/drawingml/2006/main">
          <a:off x="576064" y="37444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0.03459</cdr:x>
      <cdr:y>0.79844</cdr:y>
    </cdr:from>
    <cdr:to>
      <cdr:x>0.49313</cdr:x>
      <cdr:y>1</cdr:y>
    </cdr:to>
    <cdr:sp macro="" textlink="">
      <cdr:nvSpPr>
        <cdr:cNvPr id="34" name="TextBox 33"/>
        <cdr:cNvSpPr txBox="1"/>
      </cdr:nvSpPr>
      <cdr:spPr>
        <a:xfrm xmlns:a="http://schemas.openxmlformats.org/drawingml/2006/main">
          <a:off x="292992" y="3622104"/>
          <a:ext cx="3883472"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dirty="0" smtClean="0"/>
        </a:p>
        <a:p xmlns:a="http://schemas.openxmlformats.org/drawingml/2006/main">
          <a:r>
            <a:rPr lang="ru-RU" sz="1200" b="1" dirty="0" smtClean="0"/>
            <a:t>15 % </a:t>
          </a:r>
          <a:r>
            <a:rPr lang="ru-RU" sz="1200" b="1" dirty="0"/>
            <a:t>обращений по вопросам </a:t>
          </a:r>
          <a:r>
            <a:rPr lang="ru-RU" sz="1200" b="1" dirty="0" smtClean="0"/>
            <a:t>нарушения</a:t>
          </a:r>
        </a:p>
        <a:p xmlns:a="http://schemas.openxmlformats.org/drawingml/2006/main">
          <a:r>
            <a:rPr lang="ru-RU" sz="1200" b="1" dirty="0" smtClean="0"/>
            <a:t> требований промышленной </a:t>
          </a:r>
          <a:r>
            <a:rPr lang="ru-RU" sz="1200" b="1" dirty="0"/>
            <a:t>безопасности на </a:t>
          </a:r>
          <a:r>
            <a:rPr lang="ru-RU" sz="1200" b="1" dirty="0" smtClean="0"/>
            <a:t>опасных</a:t>
          </a:r>
        </a:p>
        <a:p xmlns:a="http://schemas.openxmlformats.org/drawingml/2006/main">
          <a:r>
            <a:rPr lang="ru-RU" sz="1200" b="1" dirty="0" smtClean="0"/>
            <a:t>производственных </a:t>
          </a:r>
          <a:r>
            <a:rPr lang="ru-RU" sz="1200" b="1" dirty="0"/>
            <a:t>объектах</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sz="quarter" idx="1"/>
          </p:nvPr>
        </p:nvSpPr>
        <p:spPr>
          <a:xfrm>
            <a:off x="3776868" y="1"/>
            <a:ext cx="2890664" cy="488791"/>
          </a:xfrm>
          <a:prstGeom prst="rect">
            <a:avLst/>
          </a:prstGeom>
        </p:spPr>
        <p:txBody>
          <a:bodyPr vert="horz" lIns="90178" tIns="45089" rIns="90178" bIns="45089" rtlCol="0"/>
          <a:lstStyle>
            <a:lvl1pPr algn="r">
              <a:defRPr sz="1100"/>
            </a:lvl1pPr>
          </a:lstStyle>
          <a:p>
            <a:fld id="{35FFFB1F-79CC-44C5-B7F5-3A9FDEC66893}" type="datetimeFigureOut">
              <a:rPr lang="ru-RU" smtClean="0"/>
              <a:pPr/>
              <a:t>07.11.2024</a:t>
            </a:fld>
            <a:endParaRPr lang="ru-RU"/>
          </a:p>
        </p:txBody>
      </p:sp>
      <p:sp>
        <p:nvSpPr>
          <p:cNvPr id="4" name="Нижний колонтитул 3"/>
          <p:cNvSpPr>
            <a:spLocks noGrp="1"/>
          </p:cNvSpPr>
          <p:nvPr>
            <p:ph type="ftr" sz="quarter" idx="2"/>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5" name="Номер слайда 4"/>
          <p:cNvSpPr>
            <a:spLocks noGrp="1"/>
          </p:cNvSpPr>
          <p:nvPr>
            <p:ph type="sldNum" sz="quarter" idx="3"/>
          </p:nvPr>
        </p:nvSpPr>
        <p:spPr>
          <a:xfrm>
            <a:off x="3776868" y="9283876"/>
            <a:ext cx="2890664" cy="488790"/>
          </a:xfrm>
          <a:prstGeom prst="rect">
            <a:avLst/>
          </a:prstGeom>
        </p:spPr>
        <p:txBody>
          <a:bodyPr vert="horz" lIns="90178" tIns="45089" rIns="90178" bIns="45089" rtlCol="0" anchor="b"/>
          <a:lstStyle>
            <a:lvl1pPr algn="r">
              <a:defRPr sz="1100"/>
            </a:lvl1pPr>
          </a:lstStyle>
          <a:p>
            <a:fld id="{F55F4DB3-C987-4BD4-875C-3B38C7385731}" type="slidenum">
              <a:rPr lang="ru-RU" smtClean="0"/>
              <a:pPr/>
              <a:t>‹#›</a:t>
            </a:fld>
            <a:endParaRPr lang="ru-RU"/>
          </a:p>
        </p:txBody>
      </p:sp>
    </p:spTree>
    <p:extLst>
      <p:ext uri="{BB962C8B-B14F-4D97-AF65-F5344CB8AC3E}">
        <p14:creationId xmlns:p14="http://schemas.microsoft.com/office/powerpoint/2010/main" val="1281106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idx="1"/>
          </p:nvPr>
        </p:nvSpPr>
        <p:spPr>
          <a:xfrm>
            <a:off x="3776868" y="1"/>
            <a:ext cx="2890664" cy="488791"/>
          </a:xfrm>
          <a:prstGeom prst="rect">
            <a:avLst/>
          </a:prstGeom>
        </p:spPr>
        <p:txBody>
          <a:bodyPr vert="horz" lIns="90178" tIns="45089" rIns="90178" bIns="45089" rtlCol="0"/>
          <a:lstStyle>
            <a:lvl1pPr algn="r">
              <a:defRPr sz="1100"/>
            </a:lvl1pPr>
          </a:lstStyle>
          <a:p>
            <a:fld id="{F6EE2975-3A49-4B55-95F0-3874B6F44EA2}" type="datetimeFigureOut">
              <a:rPr lang="ru-RU" smtClean="0"/>
              <a:pPr/>
              <a:t>07.11.2024</a:t>
            </a:fld>
            <a:endParaRPr lang="ru-RU"/>
          </a:p>
        </p:txBody>
      </p:sp>
      <p:sp>
        <p:nvSpPr>
          <p:cNvPr id="4" name="Образ слайда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0178" tIns="45089" rIns="90178" bIns="45089" rtlCol="0" anchor="ctr"/>
          <a:lstStyle/>
          <a:p>
            <a:endParaRPr lang="ru-RU"/>
          </a:p>
        </p:txBody>
      </p:sp>
      <p:sp>
        <p:nvSpPr>
          <p:cNvPr id="5" name="Заметки 4"/>
          <p:cNvSpPr>
            <a:spLocks noGrp="1"/>
          </p:cNvSpPr>
          <p:nvPr>
            <p:ph type="body" sz="quarter" idx="3"/>
          </p:nvPr>
        </p:nvSpPr>
        <p:spPr>
          <a:xfrm>
            <a:off x="666599" y="4642724"/>
            <a:ext cx="5335893" cy="4399115"/>
          </a:xfrm>
          <a:prstGeom prst="rect">
            <a:avLst/>
          </a:prstGeom>
        </p:spPr>
        <p:txBody>
          <a:bodyPr vert="horz" lIns="90178" tIns="45089" rIns="90178" bIns="4508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7" name="Номер слайда 6"/>
          <p:cNvSpPr>
            <a:spLocks noGrp="1"/>
          </p:cNvSpPr>
          <p:nvPr>
            <p:ph type="sldNum" sz="quarter" idx="5"/>
          </p:nvPr>
        </p:nvSpPr>
        <p:spPr>
          <a:xfrm>
            <a:off x="3776868" y="9283876"/>
            <a:ext cx="2890664" cy="488790"/>
          </a:xfrm>
          <a:prstGeom prst="rect">
            <a:avLst/>
          </a:prstGeom>
        </p:spPr>
        <p:txBody>
          <a:bodyPr vert="horz" lIns="90178" tIns="45089" rIns="90178" bIns="45089" rtlCol="0" anchor="b"/>
          <a:lstStyle>
            <a:lvl1pPr algn="r">
              <a:defRPr sz="1100"/>
            </a:lvl1pPr>
          </a:lstStyle>
          <a:p>
            <a:fld id="{E6E50868-E48F-4C97-9454-7C791E8A4279}" type="slidenum">
              <a:rPr lang="ru-RU" smtClean="0"/>
              <a:pPr/>
              <a:t>‹#›</a:t>
            </a:fld>
            <a:endParaRPr lang="ru-RU"/>
          </a:p>
        </p:txBody>
      </p:sp>
    </p:spTree>
    <p:extLst>
      <p:ext uri="{BB962C8B-B14F-4D97-AF65-F5344CB8AC3E}">
        <p14:creationId xmlns:p14="http://schemas.microsoft.com/office/powerpoint/2010/main" val="262985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D4ED3DE7-EBD2-428E-97A2-FB3390C05807}" type="datetimeFigureOut">
              <a:rPr lang="en-US"/>
              <a:pPr>
                <a:defRPr/>
              </a:pPr>
              <a:t>11/7/2024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FD58BEE-5225-4055-A571-B0E7545405C4}" type="slidenum">
              <a:rPr lang="en-US"/>
              <a:pPr>
                <a:defRPr/>
              </a:pPr>
              <a:t>‹#›</a:t>
            </a:fld>
            <a:endParaRPr lang="en-US"/>
          </a:p>
        </p:txBody>
      </p:sp>
    </p:spTree>
    <p:extLst>
      <p:ext uri="{BB962C8B-B14F-4D97-AF65-F5344CB8AC3E}">
        <p14:creationId xmlns:p14="http://schemas.microsoft.com/office/powerpoint/2010/main" val="61909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29874087-2B13-409D-A053-F94EAC981145}" type="datetimeFigureOut">
              <a:rPr lang="en-US"/>
              <a:pPr>
                <a:defRPr/>
              </a:pPr>
              <a:t>11/7/2024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762A1F7-1E70-4808-A017-24BED303C060}" type="slidenum">
              <a:rPr lang="en-US"/>
              <a:pPr>
                <a:defRPr/>
              </a:pPr>
              <a:t>‹#›</a:t>
            </a:fld>
            <a:endParaRPr lang="en-US"/>
          </a:p>
        </p:txBody>
      </p:sp>
    </p:spTree>
    <p:extLst>
      <p:ext uri="{BB962C8B-B14F-4D97-AF65-F5344CB8AC3E}">
        <p14:creationId xmlns:p14="http://schemas.microsoft.com/office/powerpoint/2010/main" val="295763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9DF5CAE-FF43-4BE9-84CE-202D3091D790}" type="datetimeFigureOut">
              <a:rPr lang="en-US"/>
              <a:pPr>
                <a:defRPr/>
              </a:pPr>
              <a:t>11/7/2024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4864517-F813-4A71-BBBD-62D13771443F}" type="slidenum">
              <a:rPr lang="en-US"/>
              <a:pPr>
                <a:defRPr/>
              </a:pPr>
              <a:t>‹#›</a:t>
            </a:fld>
            <a:endParaRPr lang="en-US"/>
          </a:p>
        </p:txBody>
      </p:sp>
    </p:spTree>
    <p:extLst>
      <p:ext uri="{BB962C8B-B14F-4D97-AF65-F5344CB8AC3E}">
        <p14:creationId xmlns:p14="http://schemas.microsoft.com/office/powerpoint/2010/main" val="29946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882ADDE-6DBE-4F21-9BD7-E0A0151BC925}" type="datetimeFigureOut">
              <a:rPr lang="en-US"/>
              <a:pPr>
                <a:defRPr/>
              </a:pPr>
              <a:t>11/7/2024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8B632D75-0C0E-4DCD-93EA-F60136CB1D88}" type="slidenum">
              <a:rPr lang="en-US"/>
              <a:pPr>
                <a:defRPr/>
              </a:pPr>
              <a:t>‹#›</a:t>
            </a:fld>
            <a:endParaRPr lang="en-US"/>
          </a:p>
        </p:txBody>
      </p:sp>
    </p:spTree>
    <p:extLst>
      <p:ext uri="{BB962C8B-B14F-4D97-AF65-F5344CB8AC3E}">
        <p14:creationId xmlns:p14="http://schemas.microsoft.com/office/powerpoint/2010/main" val="43828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56C0CA80-53DB-4490-BC06-D11E79071FBE}" type="datetimeFigureOut">
              <a:rPr lang="en-US"/>
              <a:pPr>
                <a:defRPr/>
              </a:pPr>
              <a:t>11/7/2024</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3BCFA49E-A023-4C6E-A019-D942D587822F}" type="slidenum">
              <a:rPr lang="en-US"/>
              <a:pPr>
                <a:defRPr/>
              </a:pPr>
              <a:t>‹#›</a:t>
            </a:fld>
            <a:endParaRPr lang="en-US"/>
          </a:p>
        </p:txBody>
      </p:sp>
    </p:spTree>
    <p:extLst>
      <p:ext uri="{BB962C8B-B14F-4D97-AF65-F5344CB8AC3E}">
        <p14:creationId xmlns:p14="http://schemas.microsoft.com/office/powerpoint/2010/main" val="159585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0A8DE75F-5EEB-4923-A9BA-1E8149536DE1}" type="datetimeFigureOut">
              <a:rPr lang="en-US"/>
              <a:pPr>
                <a:defRPr/>
              </a:pPr>
              <a:t>11/7/2024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4EA63FD4-60FD-4EB9-B149-12270BE090A2}" type="slidenum">
              <a:rPr lang="en-US"/>
              <a:pPr>
                <a:defRPr/>
              </a:pPr>
              <a:t>‹#›</a:t>
            </a:fld>
            <a:endParaRPr lang="en-US"/>
          </a:p>
        </p:txBody>
      </p:sp>
    </p:spTree>
    <p:extLst>
      <p:ext uri="{BB962C8B-B14F-4D97-AF65-F5344CB8AC3E}">
        <p14:creationId xmlns:p14="http://schemas.microsoft.com/office/powerpoint/2010/main" val="132191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ACA9C2-AC16-435C-93B9-AD789A813A5B}" type="datetimeFigureOut">
              <a:rPr lang="en-US"/>
              <a:pPr>
                <a:defRPr/>
              </a:pPr>
              <a:t>11/7/2024</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3D5A0A0-FAF6-4CF9-A201-635FE8E8DE44}" type="slidenum">
              <a:rPr lang="en-US"/>
              <a:pPr>
                <a:defRPr/>
              </a:pPr>
              <a:t>‹#›</a:t>
            </a:fld>
            <a:endParaRPr lang="en-US"/>
          </a:p>
        </p:txBody>
      </p:sp>
    </p:spTree>
    <p:extLst>
      <p:ext uri="{BB962C8B-B14F-4D97-AF65-F5344CB8AC3E}">
        <p14:creationId xmlns:p14="http://schemas.microsoft.com/office/powerpoint/2010/main" val="297174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D2580B-36D3-4F19-8748-3F298794F990}" type="datetimeFigureOut">
              <a:rPr lang="en-US"/>
              <a:pPr>
                <a:defRPr/>
              </a:pPr>
              <a:t>11/7/2024</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FD3D739D-A030-4268-B252-9BBD10CB5CF6}" type="slidenum">
              <a:rPr lang="en-US"/>
              <a:pPr>
                <a:defRPr/>
              </a:pPr>
              <a:t>‹#›</a:t>
            </a:fld>
            <a:endParaRPr lang="en-US"/>
          </a:p>
        </p:txBody>
      </p:sp>
    </p:spTree>
    <p:extLst>
      <p:ext uri="{BB962C8B-B14F-4D97-AF65-F5344CB8AC3E}">
        <p14:creationId xmlns:p14="http://schemas.microsoft.com/office/powerpoint/2010/main" val="261109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587601B-5ED9-43BC-8CB9-793E1D7E5951}" type="datetimeFigureOut">
              <a:rPr lang="en-US"/>
              <a:pPr>
                <a:defRPr/>
              </a:pPr>
              <a:t>11/7/2024</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7F02BBA1-0DBC-43A2-AF86-DF94E3280C9F}" type="slidenum">
              <a:rPr lang="en-US"/>
              <a:pPr>
                <a:defRPr/>
              </a:pPr>
              <a:t>‹#›</a:t>
            </a:fld>
            <a:endParaRPr lang="en-US"/>
          </a:p>
        </p:txBody>
      </p:sp>
    </p:spTree>
    <p:extLst>
      <p:ext uri="{BB962C8B-B14F-4D97-AF65-F5344CB8AC3E}">
        <p14:creationId xmlns:p14="http://schemas.microsoft.com/office/powerpoint/2010/main" val="272392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B3EE4BFF-E76F-4D77-AC04-F03FBB43E7ED}" type="datetimeFigureOut">
              <a:rPr lang="en-US"/>
              <a:pPr>
                <a:defRPr/>
              </a:pPr>
              <a:t>11/7/2024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734F696-F67D-4F9A-8B9F-9E9BDB573916}" type="slidenum">
              <a:rPr lang="en-US"/>
              <a:pPr>
                <a:defRPr/>
              </a:pPr>
              <a:t>‹#›</a:t>
            </a:fld>
            <a:endParaRPr lang="en-US"/>
          </a:p>
        </p:txBody>
      </p:sp>
    </p:spTree>
    <p:extLst>
      <p:ext uri="{BB962C8B-B14F-4D97-AF65-F5344CB8AC3E}">
        <p14:creationId xmlns:p14="http://schemas.microsoft.com/office/powerpoint/2010/main" val="425162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FDB0453E-1CF8-407B-9ADC-0187017B761B}" type="datetimeFigureOut">
              <a:rPr lang="en-US"/>
              <a:pPr>
                <a:defRPr/>
              </a:pPr>
              <a:t>11/7/2024</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23C45C49-E0D5-4F05-853E-FF96E9354BA1}" type="slidenum">
              <a:rPr lang="en-US"/>
              <a:pPr>
                <a:defRPr/>
              </a:pPr>
              <a:t>‹#›</a:t>
            </a:fld>
            <a:endParaRPr lang="en-US"/>
          </a:p>
        </p:txBody>
      </p:sp>
    </p:spTree>
    <p:extLst>
      <p:ext uri="{BB962C8B-B14F-4D97-AF65-F5344CB8AC3E}">
        <p14:creationId xmlns:p14="http://schemas.microsoft.com/office/powerpoint/2010/main" val="208774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52C20FDE-CF09-44ED-8AB0-D6774AE668FC}" type="datetimeFigureOut">
              <a:rPr lang="en-US"/>
              <a:pPr>
                <a:defRPr/>
              </a:pPr>
              <a:t>11/7/2024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D581038-2DDB-436D-882B-A3FD432CE69C}" type="slidenum">
              <a:rPr lang="en-US"/>
              <a:pPr>
                <a:defRPr/>
              </a:pPr>
              <a:t>‹#›</a:t>
            </a:fld>
            <a:endParaRPr lang="en-US"/>
          </a:p>
        </p:txBody>
      </p:sp>
    </p:spTree>
    <p:extLst>
      <p:ext uri="{BB962C8B-B14F-4D97-AF65-F5344CB8AC3E}">
        <p14:creationId xmlns:p14="http://schemas.microsoft.com/office/powerpoint/2010/main" val="529460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6512" y="3965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0445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232" y="6040578"/>
            <a:ext cx="8534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6400" y="3197746"/>
            <a:ext cx="8342064" cy="511037"/>
          </a:xfrm>
          <a:prstGeom prst="rect">
            <a:avLst/>
          </a:prstGeom>
          <a:noFill/>
        </p:spPr>
        <p:txBody>
          <a:bodyPr wrap="square" lIns="0" tIns="0" rIns="0">
            <a:spAutoFit/>
          </a:bodyPr>
          <a:lstStyle/>
          <a:p>
            <a:pPr algn="ctr">
              <a:lnSpc>
                <a:spcPts val="1800"/>
              </a:lnSpc>
              <a:tabLst>
                <a:tab pos="368300" algn="l"/>
                <a:tab pos="406400" algn="l"/>
              </a:tabLst>
              <a:defRPr/>
            </a:pPr>
            <a:r>
              <a:rPr lang="en-US" altLang="zh-CN" b="1" dirty="0">
                <a:solidFill>
                  <a:prstClr val="black"/>
                </a:solidFill>
                <a:cs typeface="Arial" charset="0"/>
              </a:rPr>
              <a:t>	</a:t>
            </a:r>
            <a:r>
              <a:rPr lang="ru-RU" altLang="zh-CN"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grpSp>
        <p:nvGrpSpPr>
          <p:cNvPr id="7" name="Group 17"/>
          <p:cNvGrpSpPr>
            <a:grpSpLocks/>
          </p:cNvGrpSpPr>
          <p:nvPr/>
        </p:nvGrpSpPr>
        <p:grpSpPr bwMode="auto">
          <a:xfrm>
            <a:off x="0" y="1052513"/>
            <a:ext cx="9144000" cy="441325"/>
            <a:chOff x="0" y="634"/>
            <a:chExt cx="5760" cy="278"/>
          </a:xfrm>
        </p:grpSpPr>
        <p:sp>
          <p:nvSpPr>
            <p:cNvPr id="8" name="Rectangle 37"/>
            <p:cNvSpPr>
              <a:spLocks noChangeArrowheads="1"/>
            </p:cNvSpPr>
            <p:nvPr/>
          </p:nvSpPr>
          <p:spPr bwMode="auto">
            <a:xfrm>
              <a:off x="0" y="634"/>
              <a:ext cx="5760" cy="59"/>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9" name="Rectangle 38"/>
            <p:cNvSpPr>
              <a:spLocks noChangeArrowheads="1"/>
            </p:cNvSpPr>
            <p:nvPr/>
          </p:nvSpPr>
          <p:spPr bwMode="auto">
            <a:xfrm>
              <a:off x="0" y="746"/>
              <a:ext cx="5760" cy="166"/>
            </a:xfrm>
            <a:prstGeom prst="rect">
              <a:avLst/>
            </a:prstGeom>
            <a:gradFill rotWithShape="0">
              <a:gsLst>
                <a:gs pos="0">
                  <a:srgbClr val="003366"/>
                </a:gs>
                <a:gs pos="100000">
                  <a:srgbClr val="0000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sp>
          <p:nvSpPr>
            <p:cNvPr id="10" name="Rectangle 39"/>
            <p:cNvSpPr>
              <a:spLocks noChangeArrowheads="1"/>
            </p:cNvSpPr>
            <p:nvPr/>
          </p:nvSpPr>
          <p:spPr bwMode="auto">
            <a:xfrm>
              <a:off x="0" y="689"/>
              <a:ext cx="5760" cy="81"/>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spcBef>
                  <a:spcPct val="0"/>
                </a:spcBef>
                <a:buClrTx/>
                <a:buSzTx/>
                <a:buFontTx/>
                <a:buNone/>
              </a:pPr>
              <a:endParaRPr kumimoji="1" lang="ru-RU" altLang="ru-RU" sz="1400">
                <a:latin typeface="Arial" charset="0"/>
              </a:endParaRPr>
            </a:p>
          </p:txBody>
        </p:sp>
      </p:grpSp>
      <p:sp>
        <p:nvSpPr>
          <p:cNvPr id="12" name="TextBox 11"/>
          <p:cNvSpPr txBox="1"/>
          <p:nvPr/>
        </p:nvSpPr>
        <p:spPr>
          <a:xfrm>
            <a:off x="827584" y="124802"/>
            <a:ext cx="7920880" cy="923330"/>
          </a:xfrm>
          <a:prstGeom prst="rect">
            <a:avLst/>
          </a:prstGeom>
          <a:noFill/>
        </p:spPr>
        <p:txBody>
          <a:bodyPr wrap="square" rtlCol="0">
            <a:spAutoFit/>
          </a:bodyPr>
          <a:lstStyle/>
          <a:p>
            <a:pPr lvl="0" algn="ctr">
              <a:lnSpc>
                <a:spcPct val="90000"/>
              </a:lnSpc>
              <a:spcBef>
                <a:spcPct val="0"/>
              </a:spcBef>
            </a:pPr>
            <a:r>
              <a:rPr kumimoji="1" lang="ru-RU" altLang="ru-RU" sz="2000" b="1" dirty="0">
                <a:solidFill>
                  <a:schemeClr val="tx2">
                    <a:lumMod val="50000"/>
                  </a:schemeClr>
                </a:solidFill>
                <a:latin typeface="+mj-lt"/>
              </a:rPr>
              <a:t>Федеральная служба</a:t>
            </a:r>
          </a:p>
          <a:p>
            <a:pPr lvl="0" algn="ctr">
              <a:lnSpc>
                <a:spcPct val="90000"/>
              </a:lnSpc>
              <a:spcBef>
                <a:spcPct val="0"/>
              </a:spcBef>
            </a:pPr>
            <a:r>
              <a:rPr kumimoji="1" lang="ru-RU" altLang="ru-RU" sz="2000" b="1" dirty="0">
                <a:solidFill>
                  <a:schemeClr val="tx2">
                    <a:lumMod val="50000"/>
                  </a:schemeClr>
                </a:solidFill>
                <a:latin typeface="+mj-lt"/>
              </a:rPr>
              <a:t>по экологическому, технологическому и атомному надзору</a:t>
            </a:r>
          </a:p>
          <a:p>
            <a:pPr lvl="0" algn="ctr">
              <a:lnSpc>
                <a:spcPct val="90000"/>
              </a:lnSpc>
              <a:spcBef>
                <a:spcPct val="0"/>
              </a:spcBef>
            </a:pPr>
            <a:r>
              <a:rPr kumimoji="1" lang="ru-RU" altLang="ru-RU" sz="2000" b="1" dirty="0">
                <a:solidFill>
                  <a:schemeClr val="tx2">
                    <a:lumMod val="50000"/>
                  </a:schemeClr>
                </a:solidFill>
                <a:latin typeface="+mj-lt"/>
              </a:rPr>
              <a:t>Северо-Западное управление</a:t>
            </a:r>
          </a:p>
        </p:txBody>
      </p:sp>
      <p:pic>
        <p:nvPicPr>
          <p:cNvPr id="13"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39650"/>
            <a:ext cx="116205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45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2" name="Объект 1"/>
          <p:cNvSpPr>
            <a:spLocks noGrp="1"/>
          </p:cNvSpPr>
          <p:nvPr>
            <p:ph idx="1"/>
          </p:nvPr>
        </p:nvSpPr>
        <p:spPr>
          <a:xfrm>
            <a:off x="751952" y="1700808"/>
            <a:ext cx="8229600" cy="4525963"/>
          </a:xfrm>
        </p:spPr>
        <p:txBody>
          <a:bodyPr/>
          <a:lstStyle/>
          <a:p>
            <a:pPr marL="0" indent="0" algn="ctr">
              <a:buNone/>
            </a:pPr>
            <a:endParaRPr lang="ru-RU" dirty="0" smtClean="0"/>
          </a:p>
          <a:p>
            <a:pPr marL="0" indent="0" algn="ctr">
              <a:buNone/>
            </a:pPr>
            <a:endParaRPr lang="ru-RU" dirty="0"/>
          </a:p>
          <a:p>
            <a:pPr marL="0" indent="0" algn="ctr">
              <a:buNone/>
            </a:pPr>
            <a:r>
              <a:rPr lang="ru-RU" sz="2000" dirty="0" smtClean="0"/>
              <a:t>Спасибо за внимание</a:t>
            </a:r>
            <a:endParaRPr lang="ru-RU" sz="2000" dirty="0"/>
          </a:p>
        </p:txBody>
      </p:sp>
    </p:spTree>
    <p:extLst>
      <p:ext uri="{BB962C8B-B14F-4D97-AF65-F5344CB8AC3E}">
        <p14:creationId xmlns:p14="http://schemas.microsoft.com/office/powerpoint/2010/main" val="355631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4" y="397340"/>
            <a:ext cx="7234956" cy="523220"/>
          </a:xfrm>
          <a:prstGeom prst="rect">
            <a:avLst/>
          </a:prstGeom>
          <a:noFill/>
        </p:spPr>
        <p:txBody>
          <a:bodyPr wrap="square" rtlCol="0">
            <a:spAutoFit/>
          </a:bodyPr>
          <a:lstStyle/>
          <a:p>
            <a:pPr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graphicFrame>
        <p:nvGraphicFramePr>
          <p:cNvPr id="2" name="Таблица 1"/>
          <p:cNvGraphicFramePr>
            <a:graphicFrameLocks noGrp="1"/>
          </p:cNvGraphicFramePr>
          <p:nvPr>
            <p:extLst>
              <p:ext uri="{D42A27DB-BD31-4B8C-83A1-F6EECF244321}">
                <p14:modId xmlns:p14="http://schemas.microsoft.com/office/powerpoint/2010/main" val="915282851"/>
              </p:ext>
            </p:extLst>
          </p:nvPr>
        </p:nvGraphicFramePr>
        <p:xfrm>
          <a:off x="611559" y="1628800"/>
          <a:ext cx="8075240" cy="4536504"/>
        </p:xfrm>
        <a:graphic>
          <a:graphicData uri="http://schemas.openxmlformats.org/drawingml/2006/table">
            <a:tbl>
              <a:tblPr firstRow="1" firstCol="1" bandRow="1">
                <a:tableStyleId>{5C22544A-7EE6-4342-B048-85BDC9FD1C3A}</a:tableStyleId>
              </a:tblPr>
              <a:tblGrid>
                <a:gridCol w="4824537"/>
                <a:gridCol w="1656184"/>
                <a:gridCol w="1594519"/>
              </a:tblGrid>
              <a:tr h="614324">
                <a:tc>
                  <a:txBody>
                    <a:bodyPr/>
                    <a:lstStyle/>
                    <a:p>
                      <a:pPr algn="ctr">
                        <a:lnSpc>
                          <a:spcPct val="115000"/>
                        </a:lnSpc>
                        <a:spcAft>
                          <a:spcPts val="0"/>
                        </a:spcAft>
                      </a:pPr>
                      <a:r>
                        <a:rPr lang="ru-RU" sz="1400" dirty="0">
                          <a:effectLst/>
                        </a:rPr>
                        <a:t> </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За 9 месяцев 2023 </a:t>
                      </a:r>
                      <a:r>
                        <a:rPr lang="ru-RU" sz="1400" dirty="0" smtClean="0">
                          <a:effectLst/>
                        </a:rPr>
                        <a:t>года </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За 9 </a:t>
                      </a:r>
                      <a:r>
                        <a:rPr lang="ru-RU" sz="1400" dirty="0" smtClean="0">
                          <a:effectLst/>
                        </a:rPr>
                        <a:t>месяцев </a:t>
                      </a:r>
                      <a:r>
                        <a:rPr lang="ru-RU" sz="1400" dirty="0">
                          <a:effectLst/>
                        </a:rPr>
                        <a:t>2024 </a:t>
                      </a:r>
                      <a:r>
                        <a:rPr lang="ru-RU" sz="1400" dirty="0" smtClean="0">
                          <a:effectLst/>
                        </a:rPr>
                        <a:t>года</a:t>
                      </a:r>
                      <a:endParaRPr lang="ru-RU" sz="1400" dirty="0">
                        <a:effectLst/>
                        <a:latin typeface="Calibri"/>
                        <a:ea typeface="Calibri"/>
                        <a:cs typeface="Times New Roman"/>
                      </a:endParaRPr>
                    </a:p>
                  </a:txBody>
                  <a:tcPr marL="68580" marR="68580" marT="0" marB="0"/>
                </a:tc>
              </a:tr>
              <a:tr h="779727">
                <a:tc>
                  <a:txBody>
                    <a:bodyPr/>
                    <a:lstStyle/>
                    <a:p>
                      <a:pPr algn="ctr">
                        <a:lnSpc>
                          <a:spcPct val="115000"/>
                        </a:lnSpc>
                        <a:spcAft>
                          <a:spcPts val="0"/>
                        </a:spcAft>
                      </a:pPr>
                      <a:r>
                        <a:rPr lang="ru-RU" sz="1400" dirty="0">
                          <a:effectLst/>
                        </a:rPr>
                        <a:t>Общее </a:t>
                      </a:r>
                      <a:r>
                        <a:rPr lang="ru-RU" sz="1400" dirty="0" smtClean="0">
                          <a:effectLst/>
                        </a:rPr>
                        <a:t>количество </a:t>
                      </a:r>
                      <a:r>
                        <a:rPr lang="ru-RU" sz="1400" dirty="0">
                          <a:effectLst/>
                        </a:rPr>
                        <a:t>обращений граждан </a:t>
                      </a:r>
                      <a:r>
                        <a:rPr lang="ru-RU" sz="1400" dirty="0" smtClean="0">
                          <a:effectLst/>
                        </a:rPr>
                        <a:t>по </a:t>
                      </a:r>
                      <a:br>
                        <a:rPr lang="ru-RU" sz="1400" dirty="0" smtClean="0">
                          <a:effectLst/>
                        </a:rPr>
                      </a:br>
                      <a:r>
                        <a:rPr lang="ru-RU" sz="1400" dirty="0" smtClean="0">
                          <a:effectLst/>
                        </a:rPr>
                        <a:t>Северо-Западному управлению </a:t>
                      </a:r>
                      <a:r>
                        <a:rPr lang="ru-RU" sz="1400" dirty="0" err="1" smtClean="0">
                          <a:effectLst/>
                        </a:rPr>
                        <a:t>Ростехнадзора</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1694</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a:effectLst/>
                        </a:rPr>
                        <a:t>1944</a:t>
                      </a:r>
                      <a:endParaRPr lang="ru-RU" sz="1400">
                        <a:effectLst/>
                        <a:latin typeface="Calibri"/>
                        <a:ea typeface="Calibri"/>
                        <a:cs typeface="Times New Roman"/>
                      </a:endParaRPr>
                    </a:p>
                  </a:txBody>
                  <a:tcPr marL="68580" marR="68580" marT="0" marB="0"/>
                </a:tc>
              </a:tr>
              <a:tr h="779727">
                <a:tc>
                  <a:txBody>
                    <a:bodyPr/>
                    <a:lstStyle/>
                    <a:p>
                      <a:pPr algn="ctr">
                        <a:lnSpc>
                          <a:spcPct val="115000"/>
                        </a:lnSpc>
                        <a:spcAft>
                          <a:spcPts val="0"/>
                        </a:spcAft>
                      </a:pPr>
                      <a:r>
                        <a:rPr lang="ru-RU" sz="1400" dirty="0">
                          <a:effectLst/>
                        </a:rPr>
                        <a:t>Общее </a:t>
                      </a:r>
                      <a:r>
                        <a:rPr lang="ru-RU" sz="1400" dirty="0" smtClean="0">
                          <a:effectLst/>
                        </a:rPr>
                        <a:t>количество </a:t>
                      </a:r>
                      <a:r>
                        <a:rPr lang="ru-RU" sz="1400" dirty="0">
                          <a:effectLst/>
                        </a:rPr>
                        <a:t>обращений граждан </a:t>
                      </a:r>
                      <a:r>
                        <a:rPr lang="ru-RU" sz="1400" dirty="0" smtClean="0">
                          <a:effectLst/>
                        </a:rPr>
                        <a:t>по</a:t>
                      </a:r>
                      <a:br>
                        <a:rPr lang="ru-RU" sz="1400" dirty="0" smtClean="0">
                          <a:effectLst/>
                        </a:rPr>
                      </a:br>
                      <a:r>
                        <a:rPr lang="ru-RU" sz="1400" dirty="0" smtClean="0">
                          <a:effectLst/>
                        </a:rPr>
                        <a:t>г. Санкт-Петербургу и Ленинградской области</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1177</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1382</a:t>
                      </a:r>
                      <a:endParaRPr lang="ru-RU" sz="1400" dirty="0">
                        <a:effectLst/>
                        <a:latin typeface="Calibri"/>
                        <a:ea typeface="Calibri"/>
                        <a:cs typeface="Times New Roman"/>
                      </a:endParaRPr>
                    </a:p>
                  </a:txBody>
                  <a:tcPr marL="68580" marR="68580" marT="0" marB="0"/>
                </a:tc>
              </a:tr>
              <a:tr h="1181363">
                <a:tc>
                  <a:txBody>
                    <a:bodyPr/>
                    <a:lstStyle/>
                    <a:p>
                      <a:pPr algn="ctr">
                        <a:lnSpc>
                          <a:spcPct val="115000"/>
                        </a:lnSpc>
                        <a:spcAft>
                          <a:spcPts val="0"/>
                        </a:spcAft>
                      </a:pPr>
                      <a:r>
                        <a:rPr lang="ru-RU" sz="1400" dirty="0" smtClean="0">
                          <a:effectLst/>
                        </a:rPr>
                        <a:t>Количество </a:t>
                      </a:r>
                      <a:r>
                        <a:rPr lang="ru-RU" sz="1400" dirty="0">
                          <a:effectLst/>
                        </a:rPr>
                        <a:t>обращений </a:t>
                      </a:r>
                      <a:r>
                        <a:rPr lang="ru-RU" sz="1400" dirty="0" smtClean="0">
                          <a:effectLst/>
                        </a:rPr>
                        <a:t>граждан по Северо-Западному управлению </a:t>
                      </a:r>
                      <a:r>
                        <a:rPr lang="ru-RU" sz="1400" dirty="0" err="1" smtClean="0">
                          <a:effectLst/>
                        </a:rPr>
                        <a:t>Ростехнадзора</a:t>
                      </a:r>
                      <a:r>
                        <a:rPr lang="ru-RU" sz="1400" dirty="0" smtClean="0">
                          <a:effectLst/>
                        </a:rPr>
                        <a:t>, </a:t>
                      </a:r>
                      <a:r>
                        <a:rPr lang="ru-RU" sz="1400" dirty="0">
                          <a:effectLst/>
                        </a:rPr>
                        <a:t>направленных в электронном </a:t>
                      </a:r>
                      <a:r>
                        <a:rPr lang="ru-RU" sz="1400" dirty="0" smtClean="0">
                          <a:effectLst/>
                        </a:rPr>
                        <a:t>виде</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a:effectLst/>
                        </a:rPr>
                        <a:t>996</a:t>
                      </a:r>
                      <a:endParaRPr lang="ru-RU" sz="14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1233</a:t>
                      </a:r>
                      <a:endParaRPr lang="ru-RU" sz="1400" dirty="0">
                        <a:effectLst/>
                        <a:latin typeface="Calibri"/>
                        <a:ea typeface="Calibri"/>
                        <a:cs typeface="Times New Roman"/>
                      </a:endParaRPr>
                    </a:p>
                  </a:txBody>
                  <a:tcPr marL="68580" marR="68580" marT="0" marB="0"/>
                </a:tc>
              </a:tr>
              <a:tr h="1181363">
                <a:tc>
                  <a:txBody>
                    <a:bodyPr/>
                    <a:lstStyle/>
                    <a:p>
                      <a:pPr algn="ctr">
                        <a:lnSpc>
                          <a:spcPct val="115000"/>
                        </a:lnSpc>
                        <a:spcAft>
                          <a:spcPts val="0"/>
                        </a:spcAft>
                      </a:pPr>
                      <a:r>
                        <a:rPr lang="ru-RU" sz="1400" dirty="0" smtClean="0">
                          <a:effectLst/>
                        </a:rPr>
                        <a:t>Количество </a:t>
                      </a:r>
                      <a:r>
                        <a:rPr lang="ru-RU" sz="1400" dirty="0">
                          <a:effectLst/>
                        </a:rPr>
                        <a:t>обращений </a:t>
                      </a:r>
                      <a:r>
                        <a:rPr lang="ru-RU" sz="1400" dirty="0" smtClean="0">
                          <a:effectLst/>
                        </a:rPr>
                        <a:t>граждан по Северо-Западному управлению </a:t>
                      </a:r>
                      <a:r>
                        <a:rPr lang="ru-RU" sz="1400" dirty="0" err="1" smtClean="0">
                          <a:effectLst/>
                        </a:rPr>
                        <a:t>Ростехнадзора</a:t>
                      </a:r>
                      <a:r>
                        <a:rPr lang="ru-RU" sz="1400" dirty="0" smtClean="0">
                          <a:effectLst/>
                        </a:rPr>
                        <a:t> , </a:t>
                      </a:r>
                      <a:r>
                        <a:rPr lang="ru-RU" sz="1400" dirty="0">
                          <a:effectLst/>
                        </a:rPr>
                        <a:t>переадресованных по </a:t>
                      </a:r>
                      <a:r>
                        <a:rPr lang="ru-RU" sz="1400" dirty="0" smtClean="0">
                          <a:effectLst/>
                        </a:rPr>
                        <a:t>принадлежности</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435</a:t>
                      </a:r>
                      <a:endParaRPr lang="ru-RU"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428</a:t>
                      </a:r>
                      <a:endParaRPr lang="ru-RU"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98932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4" y="397340"/>
            <a:ext cx="7234956" cy="523220"/>
          </a:xfrm>
          <a:prstGeom prst="rect">
            <a:avLst/>
          </a:prstGeom>
          <a:noFill/>
        </p:spPr>
        <p:txBody>
          <a:bodyPr wrap="square" rtlCol="0">
            <a:spAutoFit/>
          </a:bodyPr>
          <a:lstStyle/>
          <a:p>
            <a:pPr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7" name="TextBox 6"/>
          <p:cNvSpPr txBox="1"/>
          <p:nvPr/>
        </p:nvSpPr>
        <p:spPr>
          <a:xfrm>
            <a:off x="1260478" y="1124744"/>
            <a:ext cx="7234956" cy="523220"/>
          </a:xfrm>
          <a:prstGeom prst="rect">
            <a:avLst/>
          </a:prstGeom>
          <a:noFill/>
        </p:spPr>
        <p:txBody>
          <a:bodyPr wrap="square" rtlCol="0">
            <a:spAutoFit/>
          </a:bodyPr>
          <a:lstStyle/>
          <a:p>
            <a:pPr algn="ctr"/>
            <a:r>
              <a:rPr lang="ru-RU" altLang="zh-CN" sz="1400" b="1" dirty="0" smtClean="0">
                <a:solidFill>
                  <a:prstClr val="black"/>
                </a:solidFill>
                <a:cs typeface="Arial" charset="0"/>
              </a:rPr>
              <a:t>Количество обращений граждан в процентном отношении от общего количества по отдельным вопросам </a:t>
            </a:r>
            <a:endParaRPr lang="ru-RU" sz="1400" dirty="0">
              <a:solidFill>
                <a:srgbClr val="0070C0"/>
              </a:solidFill>
            </a:endParaRPr>
          </a:p>
        </p:txBody>
      </p:sp>
      <p:graphicFrame>
        <p:nvGraphicFramePr>
          <p:cNvPr id="2" name="Диаграмма 1"/>
          <p:cNvGraphicFramePr/>
          <p:nvPr>
            <p:extLst>
              <p:ext uri="{D42A27DB-BD31-4B8C-83A1-F6EECF244321}">
                <p14:modId xmlns:p14="http://schemas.microsoft.com/office/powerpoint/2010/main" val="1776777154"/>
              </p:ext>
            </p:extLst>
          </p:nvPr>
        </p:nvGraphicFramePr>
        <p:xfrm>
          <a:off x="467544" y="1772816"/>
          <a:ext cx="8469332"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8882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337739" y="1018494"/>
            <a:ext cx="7200800" cy="369332"/>
          </a:xfrm>
          <a:prstGeom prst="rect">
            <a:avLst/>
          </a:prstGeom>
          <a:noFill/>
        </p:spPr>
        <p:txBody>
          <a:bodyPr wrap="square" rtlCol="0">
            <a:spAutoFit/>
          </a:bodyPr>
          <a:lstStyle/>
          <a:p>
            <a:pPr algn="ctr"/>
            <a:r>
              <a:rPr lang="ru-RU" b="1" dirty="0" smtClean="0"/>
              <a:t> </a:t>
            </a:r>
            <a:endParaRPr lang="ru-RU" b="1" dirty="0"/>
          </a:p>
        </p:txBody>
      </p:sp>
      <p:sp>
        <p:nvSpPr>
          <p:cNvPr id="6" name="TextBox 5"/>
          <p:cNvSpPr txBox="1"/>
          <p:nvPr/>
        </p:nvSpPr>
        <p:spPr>
          <a:xfrm>
            <a:off x="1403648" y="451391"/>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004" y="1556792"/>
            <a:ext cx="8229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1" y="1556792"/>
            <a:ext cx="8280919" cy="4616648"/>
          </a:xfrm>
          <a:prstGeom prst="rect">
            <a:avLst/>
          </a:prstGeom>
          <a:noFill/>
        </p:spPr>
        <p:txBody>
          <a:bodyPr wrap="square" rtlCol="0">
            <a:spAutoFit/>
          </a:bodyPr>
          <a:lstStyle/>
          <a:p>
            <a:pPr algn="ctr"/>
            <a:endParaRPr lang="ru-RU" sz="1400" b="1" dirty="0" smtClean="0"/>
          </a:p>
          <a:p>
            <a:pPr algn="ctr"/>
            <a:r>
              <a:rPr lang="ru-RU" sz="1400" b="1" dirty="0" smtClean="0"/>
              <a:t>Федеральный </a:t>
            </a:r>
            <a:r>
              <a:rPr lang="ru-RU" sz="1400" b="1" dirty="0"/>
              <a:t>закон </a:t>
            </a:r>
            <a:r>
              <a:rPr lang="ru-RU" sz="1400" b="1" dirty="0" smtClean="0"/>
              <a:t>«О </a:t>
            </a:r>
            <a:r>
              <a:rPr lang="ru-RU" sz="1400" b="1" dirty="0"/>
              <a:t>порядке рассмотрения обращений граждан Российской </a:t>
            </a:r>
            <a:r>
              <a:rPr lang="ru-RU" sz="1400" b="1" dirty="0" smtClean="0"/>
              <a:t>Федерации» от </a:t>
            </a:r>
            <a:r>
              <a:rPr lang="ru-RU" sz="1400" b="1" dirty="0"/>
              <a:t>02.05.2006 </a:t>
            </a:r>
            <a:r>
              <a:rPr lang="ru-RU" sz="1400" b="1" dirty="0" smtClean="0"/>
              <a:t>№ 59-ФЗ</a:t>
            </a:r>
            <a:r>
              <a:rPr lang="ru-RU" sz="1400" b="1" dirty="0" smtClean="0"/>
              <a:t>.</a:t>
            </a:r>
          </a:p>
          <a:p>
            <a:pPr algn="ctr"/>
            <a:endParaRPr lang="ru-RU" sz="1400" b="1" dirty="0" smtClean="0"/>
          </a:p>
          <a:p>
            <a:pPr algn="just"/>
            <a:r>
              <a:rPr lang="ru-RU" sz="1400" dirty="0" smtClean="0"/>
              <a:t>Данным Федеральным </a:t>
            </a:r>
            <a:r>
              <a:rPr lang="ru-RU" sz="1400" dirty="0"/>
              <a:t>законом регулируются правоотношения, связанные с реализацией гражданином Российской Федерации (далее также - гражданин) закрепленного за ним Конституцией Российской Федерации права на обращение в государственные органы и органы местного самоуправления, а также устанавливается порядок рассмотрения обращений граждан государственными органами, органами местного самоуправления и должностными лицами.</a:t>
            </a:r>
          </a:p>
          <a:p>
            <a:pPr algn="just"/>
            <a:r>
              <a:rPr lang="ru-RU" sz="1400" dirty="0" smtClean="0"/>
              <a:t>Установленный </a:t>
            </a:r>
            <a:r>
              <a:rPr lang="ru-RU" sz="1400" dirty="0"/>
              <a:t>настоящим Федеральным законом порядок рассмотрения обращений граждан распространяется на все обращения граждан, за исключением обращений, которые подлежат рассмотрению в порядке, установленном федеральными конституционными законами и иными федеральными законами</a:t>
            </a:r>
            <a:r>
              <a:rPr lang="ru-RU" sz="1400" dirty="0" smtClean="0"/>
              <a:t>.</a:t>
            </a:r>
          </a:p>
          <a:p>
            <a:pPr algn="just"/>
            <a:endParaRPr lang="ru-RU" sz="1400" dirty="0" smtClean="0"/>
          </a:p>
          <a:p>
            <a:pPr algn="ctr"/>
            <a:r>
              <a:rPr lang="ru-RU" sz="1400" b="1" dirty="0" smtClean="0"/>
              <a:t>Статья </a:t>
            </a:r>
            <a:r>
              <a:rPr lang="ru-RU" sz="1400" b="1" dirty="0"/>
              <a:t>8. Направление и регистрация письменного </a:t>
            </a:r>
            <a:r>
              <a:rPr lang="ru-RU" sz="1400" b="1" dirty="0" smtClean="0"/>
              <a:t>обращения</a:t>
            </a:r>
          </a:p>
          <a:p>
            <a:pPr algn="ctr"/>
            <a:endParaRPr lang="ru-RU" sz="1400" b="1" dirty="0"/>
          </a:p>
          <a:p>
            <a:pPr algn="just"/>
            <a:r>
              <a:rPr lang="ru-RU" sz="1400" dirty="0" smtClean="0"/>
              <a:t>1</a:t>
            </a:r>
            <a:r>
              <a:rPr lang="ru-RU" sz="1400" dirty="0"/>
              <a:t>. Гражданин направляет письменное обращение непосредственно в тот государственный орган, орган местного самоуправления или тому должностному лицу, в компетенцию которых входит решение поставленных в обращении вопросов.</a:t>
            </a:r>
          </a:p>
          <a:p>
            <a:pPr algn="just"/>
            <a:r>
              <a:rPr lang="ru-RU" sz="1400" dirty="0"/>
              <a:t>2. Письменное обращение подлежит обязательной регистрации в течение трех дней с момента поступления в государственный орган, орган местного самоуправления или должностному лицу</a:t>
            </a:r>
            <a:r>
              <a:rPr lang="ru-RU" sz="1400" dirty="0" smtClean="0"/>
              <a:t>.</a:t>
            </a:r>
            <a:endParaRPr lang="ru-RU" sz="1400" dirty="0"/>
          </a:p>
        </p:txBody>
      </p:sp>
    </p:spTree>
    <p:extLst>
      <p:ext uri="{BB962C8B-B14F-4D97-AF65-F5344CB8AC3E}">
        <p14:creationId xmlns:p14="http://schemas.microsoft.com/office/powerpoint/2010/main" val="2458736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4" y="397340"/>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a:t>
            </a:r>
            <a:r>
              <a:rPr lang="ru-RU" altLang="zh-CN" sz="1400" b="1" dirty="0" err="1">
                <a:solidFill>
                  <a:prstClr val="black"/>
                </a:solidFill>
                <a:cs typeface="Arial" charset="0"/>
              </a:rPr>
              <a:t>годуода</a:t>
            </a:r>
            <a:endParaRPr lang="ru-RU" altLang="zh-CN" sz="1400" b="1" dirty="0">
              <a:solidFill>
                <a:prstClr val="black"/>
              </a:solidFill>
              <a:cs typeface="Arial" charset="0"/>
            </a:endParaRPr>
          </a:p>
        </p:txBody>
      </p:sp>
      <p:sp>
        <p:nvSpPr>
          <p:cNvPr id="4" name="TextBox 3"/>
          <p:cNvSpPr txBox="1"/>
          <p:nvPr/>
        </p:nvSpPr>
        <p:spPr>
          <a:xfrm>
            <a:off x="539552" y="1484784"/>
            <a:ext cx="8253307" cy="4832092"/>
          </a:xfrm>
          <a:prstGeom prst="rect">
            <a:avLst/>
          </a:prstGeom>
          <a:noFill/>
        </p:spPr>
        <p:txBody>
          <a:bodyPr wrap="square" rtlCol="0">
            <a:spAutoFit/>
          </a:bodyPr>
          <a:lstStyle/>
          <a:p>
            <a:pPr algn="just"/>
            <a:r>
              <a:rPr lang="ru-RU" sz="1400" dirty="0"/>
              <a:t>3. Письменное обращение, содержащее вопросы, решение которых не входит в компетенцию данных государственного органа, органа местного самоуправления или должностного лица, направляется в течение семи дней со дня регистрации в соответствующий орган или соответствующему должностному лицу, в компетенцию которых входит решение поставленных в обращении вопросов, с уведомлением гражданина, направившего обращение, о переадресации обращения, за исключением случая, указанного в части 4 статьи 11 настоящего Федерального закона.</a:t>
            </a:r>
          </a:p>
          <a:p>
            <a:pPr algn="just"/>
            <a:r>
              <a:rPr lang="ru-RU" sz="1400" dirty="0" smtClean="0"/>
              <a:t>4</a:t>
            </a:r>
            <a:r>
              <a:rPr lang="ru-RU" sz="1400" dirty="0"/>
              <a:t>. В случае, если решение поставленных в письменном обращении вопросов относится к компетенции нескольких государственных органов, органов местного самоуправления или должностных лиц, копия обращения в течение семи дней со дня регистрации направляется в соответствующие государственные органы, органы местного самоуправления или соответствующим должностным лицам.</a:t>
            </a:r>
          </a:p>
          <a:p>
            <a:pPr algn="just"/>
            <a:r>
              <a:rPr lang="ru-RU" sz="1400" dirty="0"/>
              <a:t>5. Государственный орган, орган местного самоуправления или должностное лицо при направлении письменного обращения на рассмотрение в другой государственный орган, орган местного самоуправления или иному должностному лицу может в случае необходимости запрашивать в указанных органах или у должностного лица документы и материалы о результатах рассмотрения письменного обращения.</a:t>
            </a:r>
          </a:p>
          <a:p>
            <a:pPr algn="just"/>
            <a:r>
              <a:rPr lang="ru-RU" sz="1400" dirty="0"/>
              <a:t>6. Запрещается направлять жалобу на рассмотрение в государственный орган, орган местного самоуправления или должностному лицу, решение или действие (бездействие) которых обжалуется.</a:t>
            </a:r>
          </a:p>
          <a:p>
            <a:pPr algn="just"/>
            <a:r>
              <a:rPr lang="ru-RU" sz="1400" dirty="0"/>
              <a:t>7. В случае, если в соответствии с запретом, предусмотренным частью 6 настоящей статьи, невозможно направление жалобы на рассмотрение в государственный орган, орган местного самоуправления или должностному лицу, в компетенцию которых входит решение поставленных в обращении вопросов, жалоба возвращается гражданину с разъяснением его права обжаловать соответствующие решение или действие (бездействие) в установленном порядке в суд</a:t>
            </a:r>
            <a:r>
              <a:rPr lang="ru-RU" sz="1400" dirty="0" smtClean="0"/>
              <a:t>.</a:t>
            </a:r>
            <a:endParaRPr lang="ru-RU" sz="1400" dirty="0"/>
          </a:p>
        </p:txBody>
      </p:sp>
    </p:spTree>
    <p:extLst>
      <p:ext uri="{BB962C8B-B14F-4D97-AF65-F5344CB8AC3E}">
        <p14:creationId xmlns:p14="http://schemas.microsoft.com/office/powerpoint/2010/main" val="172529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33588" y="502024"/>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9" name="TextBox 8"/>
          <p:cNvSpPr txBox="1"/>
          <p:nvPr/>
        </p:nvSpPr>
        <p:spPr>
          <a:xfrm>
            <a:off x="467544" y="1556792"/>
            <a:ext cx="8301000" cy="3323987"/>
          </a:xfrm>
          <a:prstGeom prst="rect">
            <a:avLst/>
          </a:prstGeom>
          <a:noFill/>
        </p:spPr>
        <p:txBody>
          <a:bodyPr wrap="square" rtlCol="0">
            <a:spAutoFit/>
          </a:bodyPr>
          <a:lstStyle/>
          <a:p>
            <a:pPr algn="ctr"/>
            <a:r>
              <a:rPr lang="ru-RU" sz="1400" b="1" dirty="0"/>
              <a:t>Статья 12. Сроки рассмотрения письменного обращения</a:t>
            </a:r>
          </a:p>
          <a:p>
            <a:pPr algn="just"/>
            <a:endParaRPr lang="ru-RU" sz="1400" dirty="0" smtClean="0"/>
          </a:p>
          <a:p>
            <a:pPr algn="just"/>
            <a:r>
              <a:rPr lang="ru-RU" sz="1400" dirty="0" smtClean="0"/>
              <a:t>1</a:t>
            </a:r>
            <a:r>
              <a:rPr lang="ru-RU" sz="1400" dirty="0"/>
              <a:t>. Письменное обращение, поступившее в государственный орган, орган местного самоуправления или должностному лицу в соответствии с их компетенцией, рассматривается в течение 30 дней со дня регистрации письменного обращения, за исключением случая, указанного в части 1.1 настоящей статьи.</a:t>
            </a:r>
          </a:p>
          <a:p>
            <a:pPr algn="just"/>
            <a:r>
              <a:rPr lang="ru-RU" sz="1400" dirty="0"/>
              <a:t>1.1. Письменное обращение, поступившее высшему должностному лицу субъекта Российской Федерации (руководителю высшего исполнительного органа государственной власти субъекта Российской Федерации) и содержащее информацию о фактах возможных нарушений законодательства Российской Федерации в сфере миграции, рассматривается в течение 20 дней со дня регистрации письменного обращения.</a:t>
            </a:r>
          </a:p>
          <a:p>
            <a:pPr algn="just"/>
            <a:r>
              <a:rPr lang="ru-RU" sz="1400" dirty="0"/>
              <a:t>2. В исключительных случаях, а также в случае направления запроса, предусмотренного частью 2 статьи 10 настоящего Федерального закона, руководитель государственного органа или органа местного самоуправления, должностное лицо либо уполномоченное на то лицо вправе продлить срок рассмотрения обращения не более чем на 30 дней, уведомив о продлении срока его рассмотрения гражданина, направившего обращение.</a:t>
            </a:r>
            <a:endParaRPr lang="ru-RU" sz="1400" dirty="0" smtClean="0"/>
          </a:p>
        </p:txBody>
      </p:sp>
    </p:spTree>
    <p:extLst>
      <p:ext uri="{BB962C8B-B14F-4D97-AF65-F5344CB8AC3E}">
        <p14:creationId xmlns:p14="http://schemas.microsoft.com/office/powerpoint/2010/main" val="58034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33588" y="502024"/>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18826" y="1556792"/>
            <a:ext cx="8228992" cy="5047536"/>
          </a:xfrm>
          <a:prstGeom prst="rect">
            <a:avLst/>
          </a:prstGeom>
          <a:noFill/>
        </p:spPr>
        <p:txBody>
          <a:bodyPr wrap="square" rtlCol="0">
            <a:spAutoFit/>
          </a:bodyPr>
          <a:lstStyle/>
          <a:p>
            <a:pPr algn="just"/>
            <a:r>
              <a:rPr lang="ru-RU" sz="1400" dirty="0" smtClean="0"/>
              <a:t>Наиболее массовые обращения граждан в 2024 году были:</a:t>
            </a:r>
          </a:p>
          <a:p>
            <a:pPr algn="just"/>
            <a:r>
              <a:rPr lang="ru-RU" sz="1400" dirty="0" smtClean="0"/>
              <a:t>- по вопросу отключений электроэнергии, в том числе в </a:t>
            </a:r>
            <a:r>
              <a:rPr lang="ru-RU" sz="1400" dirty="0"/>
              <a:t>период новогодних праздничных дней 2024 </a:t>
            </a:r>
            <a:r>
              <a:rPr lang="ru-RU" sz="1400" dirty="0" smtClean="0"/>
              <a:t>года;</a:t>
            </a:r>
            <a:endParaRPr lang="ru-RU" sz="1400" dirty="0"/>
          </a:p>
          <a:p>
            <a:pPr algn="just"/>
            <a:r>
              <a:rPr lang="ru-RU" sz="1400" dirty="0" smtClean="0"/>
              <a:t>- о нарушениях </a:t>
            </a:r>
            <a:r>
              <a:rPr lang="ru-RU" sz="1400" dirty="0"/>
              <a:t>требований законодательства в сфере электроэнергетики (правил технической эксплуатации и др.) </a:t>
            </a:r>
            <a:r>
              <a:rPr lang="ru-RU" sz="1400" dirty="0" smtClean="0"/>
              <a:t>при эксплуатации электроустановок в различных объединениях садоводов (СНТ, ДНП и др.);</a:t>
            </a:r>
          </a:p>
          <a:p>
            <a:pPr algn="just"/>
            <a:r>
              <a:rPr lang="ru-RU" sz="1400" dirty="0"/>
              <a:t>- по </a:t>
            </a:r>
            <a:r>
              <a:rPr lang="ru-RU" sz="1400" dirty="0" smtClean="0"/>
              <a:t>вопросам различных нарушений </a:t>
            </a:r>
            <a:r>
              <a:rPr lang="ru-RU" sz="1400" dirty="0"/>
              <a:t>в </a:t>
            </a:r>
            <a:r>
              <a:rPr lang="ru-RU" sz="1400" dirty="0" smtClean="0"/>
              <a:t>охранных зонах ЛЭП (размещение объектов в охранных зонах ЛЭП, проведение несанкционированных работ в охранных зонах ЛЭП и др.).</a:t>
            </a:r>
          </a:p>
          <a:p>
            <a:pPr algn="just"/>
            <a:endParaRPr lang="ru-RU" sz="1400" dirty="0"/>
          </a:p>
          <a:p>
            <a:pPr algn="just"/>
            <a:r>
              <a:rPr lang="ru-RU" sz="1400" dirty="0" smtClean="0"/>
              <a:t>При рассмотрении обращений граждан должностное лицо:</a:t>
            </a:r>
          </a:p>
          <a:p>
            <a:pPr algn="just"/>
            <a:r>
              <a:rPr lang="ru-RU" sz="1400" dirty="0" smtClean="0"/>
              <a:t>1) обеспечивает </a:t>
            </a:r>
            <a:r>
              <a:rPr lang="ru-RU" sz="1400" dirty="0"/>
              <a:t>объективное, всестороннее и своевременное рассмотрение обращения, в </a:t>
            </a:r>
            <a:r>
              <a:rPr lang="ru-RU" sz="1400" dirty="0" smtClean="0"/>
              <a:t>случае необходимости </a:t>
            </a:r>
            <a:r>
              <a:rPr lang="ru-RU" sz="1400" dirty="0"/>
              <a:t>- с участием гражданина, направившего обращение;</a:t>
            </a:r>
          </a:p>
          <a:p>
            <a:pPr algn="just"/>
            <a:r>
              <a:rPr lang="ru-RU" sz="1400" dirty="0"/>
              <a:t>2) запрашивает, в том числе в электронной форме, необходимые для рассмотрения обращения документы </a:t>
            </a:r>
            <a:r>
              <a:rPr lang="ru-RU" sz="1400" dirty="0" smtClean="0"/>
              <a:t>и материалы </a:t>
            </a:r>
            <a:r>
              <a:rPr lang="ru-RU" sz="1400" dirty="0"/>
              <a:t>в других государственных органах, органах местного самоуправления и у иных должностных лиц, </a:t>
            </a:r>
            <a:r>
              <a:rPr lang="ru-RU" sz="1400" dirty="0" smtClean="0"/>
              <a:t>за исключением </a:t>
            </a:r>
            <a:r>
              <a:rPr lang="ru-RU" sz="1400" dirty="0"/>
              <a:t>судов, органов дознания и органов предварительного </a:t>
            </a:r>
            <a:r>
              <a:rPr lang="ru-RU" sz="1400" dirty="0" smtClean="0"/>
              <a:t>следствия;</a:t>
            </a:r>
          </a:p>
          <a:p>
            <a:pPr algn="just"/>
            <a:r>
              <a:rPr lang="ru-RU" sz="1400" dirty="0" smtClean="0"/>
              <a:t>3</a:t>
            </a:r>
            <a:r>
              <a:rPr lang="ru-RU" sz="1400" dirty="0"/>
              <a:t>) принимает меры, направленные на восстановление или защиту нарушенных прав, свобод и законных</a:t>
            </a:r>
          </a:p>
          <a:p>
            <a:pPr algn="just"/>
            <a:r>
              <a:rPr lang="ru-RU" sz="1400" dirty="0"/>
              <a:t>интересов гражданина</a:t>
            </a:r>
            <a:r>
              <a:rPr lang="ru-RU" sz="1400" dirty="0" smtClean="0"/>
              <a:t>;</a:t>
            </a:r>
            <a:endParaRPr lang="ru-RU" sz="1400" dirty="0"/>
          </a:p>
          <a:p>
            <a:pPr algn="just"/>
            <a:r>
              <a:rPr lang="ru-RU" sz="1400" dirty="0"/>
              <a:t>4) дает письменный ответ по существу поставленных в обращении </a:t>
            </a:r>
            <a:r>
              <a:rPr lang="ru-RU" sz="1400" dirty="0" smtClean="0"/>
              <a:t>вопросов который должен содержать </a:t>
            </a:r>
            <a:r>
              <a:rPr lang="ru-RU" sz="1400" dirty="0"/>
              <a:t>оценку всех доводов обращения, с мотивированным обоснованием принятия соответствующего решения;</a:t>
            </a:r>
            <a:endParaRPr lang="ru-RU" sz="1400" dirty="0" smtClean="0"/>
          </a:p>
          <a:p>
            <a:pPr algn="just"/>
            <a:r>
              <a:rPr lang="ru-RU" sz="1400" dirty="0" smtClean="0"/>
              <a:t>5</a:t>
            </a:r>
            <a:r>
              <a:rPr lang="ru-RU" sz="1400" dirty="0"/>
              <a:t>) уведомляет гражданина о направлении его обращения на рассмотрение в другой государственный орган</a:t>
            </a:r>
            <a:r>
              <a:rPr lang="ru-RU" sz="1400" dirty="0" smtClean="0"/>
              <a:t>, орган </a:t>
            </a:r>
            <a:r>
              <a:rPr lang="ru-RU" sz="1400" dirty="0"/>
              <a:t>местного самоуправления или иному должностному лицу в соответствии с их компетенцией</a:t>
            </a:r>
            <a:r>
              <a:rPr lang="ru-RU" sz="1400" dirty="0" smtClean="0"/>
              <a:t>.</a:t>
            </a:r>
          </a:p>
        </p:txBody>
      </p:sp>
    </p:spTree>
    <p:extLst>
      <p:ext uri="{BB962C8B-B14F-4D97-AF65-F5344CB8AC3E}">
        <p14:creationId xmlns:p14="http://schemas.microsoft.com/office/powerpoint/2010/main" val="4064219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60855" y="502024"/>
            <a:ext cx="7234956" cy="738664"/>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a:p>
            <a:pPr lvl="0" algn="ctr"/>
            <a:endParaRPr lang="ru-RU" altLang="zh-CN" sz="1400" b="1" dirty="0">
              <a:solidFill>
                <a:prstClr val="black"/>
              </a:solidFill>
              <a:cs typeface="Arial" charset="0"/>
            </a:endParaRPr>
          </a:p>
        </p:txBody>
      </p:sp>
      <p:sp>
        <p:nvSpPr>
          <p:cNvPr id="3" name="TextBox 2"/>
          <p:cNvSpPr txBox="1"/>
          <p:nvPr/>
        </p:nvSpPr>
        <p:spPr>
          <a:xfrm>
            <a:off x="551519" y="1607037"/>
            <a:ext cx="8256259" cy="4832092"/>
          </a:xfrm>
          <a:prstGeom prst="rect">
            <a:avLst/>
          </a:prstGeom>
          <a:noFill/>
        </p:spPr>
        <p:txBody>
          <a:bodyPr wrap="square" rtlCol="0">
            <a:spAutoFit/>
          </a:bodyPr>
          <a:lstStyle/>
          <a:p>
            <a:pPr algn="just"/>
            <a:r>
              <a:rPr lang="ru-RU" sz="1400" dirty="0" smtClean="0"/>
              <a:t>В целях объективного и всестороннего рассмотрения обращения граждан например проводятся выездные обследования без взаимодействия с контролируемым лицом.</a:t>
            </a:r>
          </a:p>
          <a:p>
            <a:pPr algn="just"/>
            <a:r>
              <a:rPr lang="ru-RU" sz="1400" dirty="0"/>
              <a:t>Выездным обследованием является контрольное (надзорное) мероприятие, проводимое в целях оценки соблюдения контролируемыми лицами обязательных требований по месту нахождения (осуществления деятельности) организации (ее филиалов, представительств, обособленных структурных подразделений), месту осуществления деятельности гражданина, месту нахождения объекта контроля, при этом не допускается взаимодействие с контролируемым лицом. Срок проведения выездного обследования одного объекта (нескольких объектов, расположенных в непосредственной близости друг от друга) не может превышать один рабочий день, если иное не установлено федеральным законом о виде контроля.</a:t>
            </a:r>
          </a:p>
          <a:p>
            <a:pPr algn="just"/>
            <a:r>
              <a:rPr lang="ru-RU" sz="1400" dirty="0" smtClean="0"/>
              <a:t>Контрольные </a:t>
            </a:r>
            <a:r>
              <a:rPr lang="ru-RU" sz="1400" dirty="0"/>
              <a:t>(надзорные) мероприятия без взаимодействия проводятся на основании заданий уполномоченных должностных лиц контрольного (надзорного) органа и не требуют информирования контролируемого лица, а также согласования с органами прокуратуры.</a:t>
            </a:r>
          </a:p>
          <a:p>
            <a:pPr algn="just"/>
            <a:r>
              <a:rPr lang="ru-RU" sz="1400" dirty="0" smtClean="0"/>
              <a:t>Исходя </a:t>
            </a:r>
            <a:r>
              <a:rPr lang="ru-RU" sz="1400" dirty="0"/>
              <a:t>из положений п. 2 ч. 1 ст. 18 Федерального закона от 08.03.2022 № 46-ФЗ «О внесении изменений в отдельные законодательные акты Российской Федерации» Правительству Российской Федерации предоставлены полномочия по принятию в 2022 году решений, устанавливающих особенности организации и осуществления видов государственного контроля (надзора), муниципального контроля, в отношении которых применяются положения Федерального закона № 248-ФЗ, в том числе в части введения моратория на проведение проверок, контрольных (надзорных) мероприятий.</a:t>
            </a:r>
          </a:p>
          <a:p>
            <a:pPr algn="just"/>
            <a:r>
              <a:rPr lang="ru-RU" sz="1400" dirty="0" smtClean="0"/>
              <a:t>В </a:t>
            </a:r>
            <a:r>
              <a:rPr lang="ru-RU" sz="1400" dirty="0"/>
              <a:t>целях реализации указанного полномочия Правительством Российской Федерации издано постановление от 10.03.2022 № 336 «Об особенностях организации и осуществления государственного контроля (надзора), муниципального контроля» (далее – постановление № 336</a:t>
            </a:r>
            <a:r>
              <a:rPr lang="ru-RU" sz="1400" dirty="0" smtClean="0"/>
              <a:t>).</a:t>
            </a:r>
            <a:endParaRPr lang="ru-RU" sz="1400" dirty="0"/>
          </a:p>
        </p:txBody>
      </p:sp>
    </p:spTree>
    <p:extLst>
      <p:ext uri="{BB962C8B-B14F-4D97-AF65-F5344CB8AC3E}">
        <p14:creationId xmlns:p14="http://schemas.microsoft.com/office/powerpoint/2010/main" val="3438195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44074" y="476672"/>
            <a:ext cx="7234956" cy="523220"/>
          </a:xfrm>
          <a:prstGeom prst="rect">
            <a:avLst/>
          </a:prstGeom>
          <a:noFill/>
        </p:spPr>
        <p:txBody>
          <a:bodyPr wrap="square" rtlCol="0">
            <a:spAutoFit/>
          </a:bodyPr>
          <a:lstStyle/>
          <a:p>
            <a:pPr lvl="0" algn="ctr"/>
            <a:r>
              <a:rPr lang="ru-RU" altLang="zh-CN" sz="1400" b="1" dirty="0">
                <a:solidFill>
                  <a:prstClr val="black"/>
                </a:solidFill>
                <a:cs typeface="Arial" charset="0"/>
              </a:rPr>
              <a:t>Работа с обращениями граждан по вопросам обязательных требований в сфере государственного энергетического надзора в 2024 году</a:t>
            </a:r>
          </a:p>
        </p:txBody>
      </p:sp>
      <p:sp>
        <p:nvSpPr>
          <p:cNvPr id="3" name="TextBox 2"/>
          <p:cNvSpPr txBox="1"/>
          <p:nvPr/>
        </p:nvSpPr>
        <p:spPr>
          <a:xfrm>
            <a:off x="536619" y="1556792"/>
            <a:ext cx="8239478" cy="4401205"/>
          </a:xfrm>
          <a:prstGeom prst="rect">
            <a:avLst/>
          </a:prstGeom>
          <a:noFill/>
        </p:spPr>
        <p:txBody>
          <a:bodyPr wrap="square" rtlCol="0">
            <a:spAutoFit/>
          </a:bodyPr>
          <a:lstStyle/>
          <a:p>
            <a:pPr algn="just"/>
            <a:r>
              <a:rPr lang="ru-RU" sz="1400" dirty="0"/>
              <a:t>В соответствии с п. 7 постановления № 336 выдача предписаний по итогам проведения контрольных (надзорных) мероприятий без взаимодействия с контролируемым лицом не допускается. Аналогичным образом п. 9 постановления № 336 исключена возможность привлечения контролируемого лица к административной ответственности по результатам проведения таких мероприятий.</a:t>
            </a:r>
          </a:p>
          <a:p>
            <a:pPr algn="just"/>
            <a:r>
              <a:rPr lang="ru-RU" sz="1400" dirty="0" smtClean="0"/>
              <a:t>Таким </a:t>
            </a:r>
            <a:r>
              <a:rPr lang="ru-RU" sz="1400" dirty="0"/>
              <a:t>образом, в условиях </a:t>
            </a:r>
            <a:r>
              <a:rPr lang="ru-RU" sz="1400" dirty="0" smtClean="0"/>
              <a:t>данного </a:t>
            </a:r>
            <a:r>
              <a:rPr lang="ru-RU" sz="1400" dirty="0"/>
              <a:t>правового регулирования по результатам контрольных (надзорных) мероприятий без взаимодействия может быть принято одно из следующих решений: о проведении внепланового контрольного (надзорного) мероприятия, предусматривающего взаимодействие с контролируемым лицом; об объявлении предостережения; о выдаче рекомендаций по соблюдению обязательных требований, проведении иных мероприятий, направленных на профилактику рисков причинения вреда (ущерба) охраняемым законом ценностям</a:t>
            </a:r>
            <a:r>
              <a:rPr lang="ru-RU" sz="1400" dirty="0" smtClean="0"/>
              <a:t>.</a:t>
            </a:r>
          </a:p>
          <a:p>
            <a:pPr algn="just"/>
            <a:r>
              <a:rPr lang="ru-RU" sz="1400" dirty="0" smtClean="0"/>
              <a:t>Кроме того, в некоторых случаях когда осуществление </a:t>
            </a:r>
            <a:r>
              <a:rPr lang="ru-RU" sz="1400" dirty="0"/>
              <a:t>федерального государственного энергетического надзора в сфере электроэнергетики в отношении </a:t>
            </a:r>
            <a:r>
              <a:rPr lang="ru-RU" sz="1400" dirty="0" smtClean="0"/>
              <a:t>юридических лиц не </a:t>
            </a:r>
            <a:r>
              <a:rPr lang="ru-RU" sz="1400" dirty="0"/>
              <a:t>представляется </a:t>
            </a:r>
            <a:r>
              <a:rPr lang="ru-RU" sz="1400" dirty="0" smtClean="0"/>
              <a:t>возможным в силу законодательных ограничений (</a:t>
            </a:r>
            <a:r>
              <a:rPr lang="ru-RU" sz="1400" dirty="0"/>
              <a:t>например </a:t>
            </a:r>
            <a:r>
              <a:rPr lang="ru-RU" sz="1400" dirty="0" smtClean="0"/>
              <a:t>за электроустановками </a:t>
            </a:r>
            <a:r>
              <a:rPr lang="ru-RU" sz="1400" dirty="0"/>
              <a:t>в различных объединениях садоводов </a:t>
            </a:r>
            <a:r>
              <a:rPr lang="ru-RU" sz="1400" dirty="0" smtClean="0"/>
              <a:t>СНТ</a:t>
            </a:r>
            <a:r>
              <a:rPr lang="ru-RU" sz="1400" dirty="0"/>
              <a:t>, ДНП и др. </a:t>
            </a:r>
            <a:r>
              <a:rPr lang="ru-RU" sz="1400" dirty="0" smtClean="0"/>
              <a:t>), Северо-Западное управление </a:t>
            </a:r>
            <a:r>
              <a:rPr lang="ru-RU" sz="1400" dirty="0" err="1" smtClean="0"/>
              <a:t>Ростехнадзора</a:t>
            </a:r>
            <a:r>
              <a:rPr lang="ru-RU" sz="1400" dirty="0"/>
              <a:t> </a:t>
            </a:r>
            <a:r>
              <a:rPr lang="ru-RU" sz="1400" dirty="0" smtClean="0"/>
              <a:t>обращается в органы Прокуратуры  г. Санкт-Петербурга, Ленинградской области с просьбой о </a:t>
            </a:r>
            <a:r>
              <a:rPr lang="ru-RU" sz="1400" dirty="0"/>
              <a:t>проведении проверки органами Прокуратуры </a:t>
            </a:r>
            <a:r>
              <a:rPr lang="ru-RU" sz="1400" dirty="0" smtClean="0"/>
              <a:t>в </a:t>
            </a:r>
            <a:r>
              <a:rPr lang="ru-RU" sz="1400" dirty="0"/>
              <a:t>отношении </a:t>
            </a:r>
            <a:r>
              <a:rPr lang="ru-RU" sz="1400" dirty="0" smtClean="0"/>
              <a:t>этих юридических лиц на </a:t>
            </a:r>
            <a:r>
              <a:rPr lang="ru-RU" sz="1400" dirty="0"/>
              <a:t>предмет соблюдения </a:t>
            </a:r>
            <a:r>
              <a:rPr lang="ru-RU" sz="1400" dirty="0" smtClean="0"/>
              <a:t>требований </a:t>
            </a:r>
            <a:r>
              <a:rPr lang="ru-RU" sz="1400" dirty="0"/>
              <a:t>законодательства в сфере электроэнергетики, с привлечением в качестве специалистов должностных лиц Северо-Западного управления </a:t>
            </a:r>
            <a:r>
              <a:rPr lang="ru-RU" sz="1400" dirty="0" err="1"/>
              <a:t>Ростехнадзора</a:t>
            </a:r>
            <a:r>
              <a:rPr lang="ru-RU" sz="1400" dirty="0" smtClean="0"/>
              <a:t>.</a:t>
            </a:r>
          </a:p>
          <a:p>
            <a:pPr algn="just"/>
            <a:r>
              <a:rPr lang="ru-RU" sz="1400" dirty="0" smtClean="0"/>
              <a:t>Все это позволяет должностным </a:t>
            </a:r>
            <a:r>
              <a:rPr lang="ru-RU" sz="1400" dirty="0"/>
              <a:t>лицам </a:t>
            </a:r>
            <a:r>
              <a:rPr lang="ru-RU" sz="1400" dirty="0" smtClean="0"/>
              <a:t>обеспечить объективное</a:t>
            </a:r>
            <a:r>
              <a:rPr lang="ru-RU" sz="1400" dirty="0"/>
              <a:t>, всестороннее и своевременное рассмотрение </a:t>
            </a:r>
            <a:r>
              <a:rPr lang="ru-RU" sz="1400" dirty="0" smtClean="0"/>
              <a:t>обращений граждан.</a:t>
            </a:r>
            <a:endParaRPr lang="ru-RU" sz="1400" dirty="0"/>
          </a:p>
        </p:txBody>
      </p:sp>
    </p:spTree>
    <p:extLst>
      <p:ext uri="{BB962C8B-B14F-4D97-AF65-F5344CB8AC3E}">
        <p14:creationId xmlns:p14="http://schemas.microsoft.com/office/powerpoint/2010/main" val="3849100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2863</TotalTime>
  <Words>1614</Words>
  <Application>Microsoft Office PowerPoint</Application>
  <PresentationFormat>Экран (4:3)</PresentationFormat>
  <Paragraphs>95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Михайлова Ирина Сергеевна</dc:creator>
  <cp:lastModifiedBy>Синицын Сергей Львович</cp:lastModifiedBy>
  <cp:revision>479</cp:revision>
  <cp:lastPrinted>2022-11-15T13:27:12Z</cp:lastPrinted>
  <dcterms:created xsi:type="dcterms:W3CDTF">2014-12-09T06:57:46Z</dcterms:created>
  <dcterms:modified xsi:type="dcterms:W3CDTF">2024-11-07T15:41:21Z</dcterms:modified>
</cp:coreProperties>
</file>